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44" r:id="rId1"/>
  </p:sldMasterIdLst>
  <p:notesMasterIdLst>
    <p:notesMasterId r:id="rId20"/>
  </p:notesMasterIdLst>
  <p:sldIdLst>
    <p:sldId id="1507" r:id="rId2"/>
    <p:sldId id="1508" r:id="rId3"/>
    <p:sldId id="1576" r:id="rId4"/>
    <p:sldId id="1527" r:id="rId5"/>
    <p:sldId id="1540" r:id="rId6"/>
    <p:sldId id="1577" r:id="rId7"/>
    <p:sldId id="1545" r:id="rId8"/>
    <p:sldId id="1580" r:id="rId9"/>
    <p:sldId id="1582" r:id="rId10"/>
    <p:sldId id="1579" r:id="rId11"/>
    <p:sldId id="1573" r:id="rId12"/>
    <p:sldId id="1575" r:id="rId13"/>
    <p:sldId id="1584" r:id="rId14"/>
    <p:sldId id="1585" r:id="rId15"/>
    <p:sldId id="1586" r:id="rId16"/>
    <p:sldId id="1587" r:id="rId17"/>
    <p:sldId id="1567" r:id="rId18"/>
    <p:sldId id="15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00000"/>
    <a:srgbClr val="020202"/>
    <a:srgbClr val="004620"/>
    <a:srgbClr val="460000"/>
    <a:srgbClr val="240F33"/>
    <a:srgbClr val="000408"/>
    <a:srgbClr val="040200"/>
    <a:srgbClr val="0C0B00"/>
    <a:srgbClr val="080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3" autoAdjust="0"/>
    <p:restoredTop sz="89008" autoAdjust="0"/>
  </p:normalViewPr>
  <p:slideViewPr>
    <p:cSldViewPr snapToGrid="0">
      <p:cViewPr varScale="1">
        <p:scale>
          <a:sx n="89" d="100"/>
          <a:sy n="89" d="100"/>
        </p:scale>
        <p:origin x="114" y="750"/>
      </p:cViewPr>
      <p:guideLst/>
    </p:cSldViewPr>
  </p:slideViewPr>
  <p:outlineViewPr>
    <p:cViewPr>
      <p:scale>
        <a:sx n="33" d="100"/>
        <a:sy n="33" d="100"/>
      </p:scale>
      <p:origin x="0" y="-76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DD806-3644-47FD-8493-81C1DD031CAB}" type="datetimeFigureOut">
              <a:rPr lang="en-US" smtClean="0"/>
              <a:t>8/4/2020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1D24B-FC86-47AA-B772-7DE07F4E7521}" type="slidenum">
              <a:rPr lang="en-US" smtClean="0"/>
              <a:t>‹#›</a:t>
            </a:fld>
            <a:endParaRPr lang="en-US"/>
          </a:p>
        </p:txBody>
      </p:sp>
    </p:spTree>
    <p:extLst>
      <p:ext uri="{BB962C8B-B14F-4D97-AF65-F5344CB8AC3E}">
        <p14:creationId xmlns:p14="http://schemas.microsoft.com/office/powerpoint/2010/main" val="408373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a:p>
        </p:txBody>
      </p:sp>
    </p:spTree>
    <p:extLst>
      <p:ext uri="{BB962C8B-B14F-4D97-AF65-F5344CB8AC3E}">
        <p14:creationId xmlns:p14="http://schemas.microsoft.com/office/powerpoint/2010/main" val="1720084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10</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Ga 5:20 idolatry, sorcery, hatred, contentions, jealousies, outbursts of wrath, selfish ambitions, dissensions, heresies,</a:t>
            </a:r>
          </a:p>
          <a:p>
            <a:endParaRPr lang="en-US" kern="1200" dirty="0" smtClean="0"/>
          </a:p>
          <a:p>
            <a:r>
              <a:rPr lang="en-US" kern="1200" dirty="0" smtClean="0"/>
              <a:t>Ac 7:57 Then they cried out with a loud voice, stopped their ears, and ran at him with one accord;  58 and they cast him out of the city and stoned him. And the witnesses laid down their clothes at the feet of a young man named Saul. 59 And they stoned Stephen as he was calling on God and saying, "Lord Jesus, receive my spirit." 60 Then he knelt down and cried out with a loud voice, "Lord, do not charge them with this sin." And when he had said this, he fell asleep.</a:t>
            </a:r>
            <a:endParaRPr lang="en-US" kern="1200" dirty="0"/>
          </a:p>
        </p:txBody>
      </p:sp>
    </p:spTree>
    <p:extLst>
      <p:ext uri="{BB962C8B-B14F-4D97-AF65-F5344CB8AC3E}">
        <p14:creationId xmlns:p14="http://schemas.microsoft.com/office/powerpoint/2010/main" val="50818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11</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sz="1200" b="0" i="0" kern="1200" dirty="0" smtClean="0">
                <a:solidFill>
                  <a:schemeClr val="tx1"/>
                </a:solidFill>
                <a:effectLst/>
                <a:latin typeface="+mn-lt"/>
                <a:ea typeface="+mn-ea"/>
                <a:cs typeface="+mn-cs"/>
              </a:rPr>
              <a:t>Many of us are quick to share posts that we think need to shake people up</a:t>
            </a:r>
            <a:endParaRPr lang="en-US" b="0" kern="1200" dirty="0"/>
          </a:p>
        </p:txBody>
      </p:sp>
    </p:spTree>
    <p:extLst>
      <p:ext uri="{BB962C8B-B14F-4D97-AF65-F5344CB8AC3E}">
        <p14:creationId xmlns:p14="http://schemas.microsoft.com/office/powerpoint/2010/main" val="202722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12</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kern="1200" dirty="0"/>
          </a:p>
        </p:txBody>
      </p:sp>
    </p:spTree>
    <p:extLst>
      <p:ext uri="{BB962C8B-B14F-4D97-AF65-F5344CB8AC3E}">
        <p14:creationId xmlns:p14="http://schemas.microsoft.com/office/powerpoint/2010/main" val="2846505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13</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b="0" kern="1200" dirty="0" smtClean="0"/>
              <a:t>1Jo 2:15 Do not love the world or the things in the world. If anyone loves the world, the love of the Father is not in him. 16 For all that is in the world--the lust of the flesh, the lust of the eyes, and the pride of life--is not of the Father but is of the world. 17 And the world is passing away, and the lust of it; but he who does the will of God abides forever.</a:t>
            </a:r>
            <a:endParaRPr lang="en-US" b="0" kern="1200" dirty="0"/>
          </a:p>
        </p:txBody>
      </p:sp>
    </p:spTree>
    <p:extLst>
      <p:ext uri="{BB962C8B-B14F-4D97-AF65-F5344CB8AC3E}">
        <p14:creationId xmlns:p14="http://schemas.microsoft.com/office/powerpoint/2010/main" val="1904805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14</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b="0" kern="1200" dirty="0" smtClean="0"/>
              <a:t>Ac 17:10 ¶ Then the brethren immediately sent Paul and Silas away by night to Berea. When they arrived, they went into the synagogue of the Jews. 11 These were more fair-minded than those in Thessalonica, in that they received the word with all readiness, and searched the Scriptures daily to find out whether these things were so.</a:t>
            </a:r>
            <a:endParaRPr lang="en-US" b="0" kern="1200" dirty="0"/>
          </a:p>
        </p:txBody>
      </p:sp>
    </p:spTree>
    <p:extLst>
      <p:ext uri="{BB962C8B-B14F-4D97-AF65-F5344CB8AC3E}">
        <p14:creationId xmlns:p14="http://schemas.microsoft.com/office/powerpoint/2010/main" val="4028935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15</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b="0" kern="1200" dirty="0" smtClean="0"/>
              <a:t> 1Jo 4:1 ¶ Beloved, do not believe every spirit, but test the spirits to see whether they are from God, because many false prophets have gone out into the world.</a:t>
            </a:r>
            <a:endParaRPr lang="en-US" b="0" kern="1200" dirty="0"/>
          </a:p>
        </p:txBody>
      </p:sp>
    </p:spTree>
    <p:extLst>
      <p:ext uri="{BB962C8B-B14F-4D97-AF65-F5344CB8AC3E}">
        <p14:creationId xmlns:p14="http://schemas.microsoft.com/office/powerpoint/2010/main" val="1965883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16</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b="0" kern="1200" dirty="0" smtClean="0"/>
              <a:t> 1Jo 4:1 ¶ Beloved, do not believe every spirit, but test the spirits to see whether they are from God, because many false prophets have gone out into the world.</a:t>
            </a:r>
            <a:endParaRPr lang="en-US" b="0" kern="1200" dirty="0"/>
          </a:p>
        </p:txBody>
      </p:sp>
    </p:spTree>
    <p:extLst>
      <p:ext uri="{BB962C8B-B14F-4D97-AF65-F5344CB8AC3E}">
        <p14:creationId xmlns:p14="http://schemas.microsoft.com/office/powerpoint/2010/main" val="348141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320687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local</a:t>
            </a:r>
            <a:r>
              <a:rPr lang="en-US" baseline="0" dirty="0" smtClean="0"/>
              <a:t> man in town brought in a couple of men who were intent on harassing others and spreading their prejudice. Some of the more conscientious people in town stood up to the local man and demanded justice. Where would you stand?</a:t>
            </a:r>
          </a:p>
          <a:p>
            <a:endParaRPr lang="en-US" baseline="0" dirty="0" smtClean="0"/>
          </a:p>
          <a:p>
            <a:r>
              <a:rPr lang="en-US" baseline="0" dirty="0" smtClean="0"/>
              <a:t>A man was convicted of lying to people and pretending to be a known religious leader to get people to follow him. He was finally arrested and </a:t>
            </a:r>
            <a:endParaRPr lang="en-US" dirty="0"/>
          </a:p>
        </p:txBody>
      </p:sp>
      <p:sp>
        <p:nvSpPr>
          <p:cNvPr id="4" name="Slide Number Placeholder 3"/>
          <p:cNvSpPr>
            <a:spLocks noGrp="1"/>
          </p:cNvSpPr>
          <p:nvPr>
            <p:ph type="sldNum" sz="quarter" idx="10"/>
          </p:nvPr>
        </p:nvSpPr>
        <p:spPr/>
        <p:txBody>
          <a:bodyPr/>
          <a:lstStyle/>
          <a:p>
            <a:fld id="{E671D24B-FC86-47AA-B772-7DE07F4E7521}" type="slidenum">
              <a:rPr lang="en-US" smtClean="0"/>
              <a:t>3</a:t>
            </a:fld>
            <a:endParaRPr lang="en-US"/>
          </a:p>
        </p:txBody>
      </p:sp>
    </p:spTree>
    <p:extLst>
      <p:ext uri="{BB962C8B-B14F-4D97-AF65-F5344CB8AC3E}">
        <p14:creationId xmlns:p14="http://schemas.microsoft.com/office/powerpoint/2010/main" val="355467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Were the Jews</a:t>
            </a:r>
            <a:r>
              <a:rPr lang="en-US" baseline="0" dirty="0" smtClean="0"/>
              <a:t> who killed Christ vicious haters? In fact, some were his followers! </a:t>
            </a:r>
          </a:p>
          <a:p>
            <a:pPr marL="0" indent="0">
              <a:buNone/>
            </a:pPr>
            <a:endParaRPr lang="en-US" baseline="0" dirty="0" smtClean="0"/>
          </a:p>
          <a:p>
            <a:pPr marL="0" indent="0">
              <a:buNone/>
            </a:pPr>
            <a:r>
              <a:rPr lang="en-US" dirty="0" smtClean="0"/>
              <a:t>Joh 8:31 ¶ Then Jesus said to those Jews who believed Him, "If you abide in My word, you are My disciples indeed……… 37 "I know that you are Abraham's descendants, but you seek to kill Me, because My word has no place in you.</a:t>
            </a:r>
          </a:p>
          <a:p>
            <a:pPr marL="0" indent="0">
              <a:buNone/>
            </a:pPr>
            <a:endParaRPr lang="en-US" dirty="0" smtClean="0"/>
          </a:p>
          <a:p>
            <a:pPr marL="0" indent="0">
              <a:buNone/>
            </a:pPr>
            <a:r>
              <a:rPr lang="en-US" dirty="0" smtClean="0"/>
              <a:t>Joh 6:66 From that time many of His disciples went back and walked with Him no more.</a:t>
            </a:r>
          </a:p>
          <a:p>
            <a:pPr marL="0" indent="0">
              <a:buNone/>
            </a:pPr>
            <a:endParaRPr lang="en-US"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pPr/>
              <a:t>4</a:t>
            </a:fld>
            <a:endParaRPr lang="en-US"/>
          </a:p>
        </p:txBody>
      </p:sp>
    </p:spTree>
    <p:extLst>
      <p:ext uri="{BB962C8B-B14F-4D97-AF65-F5344CB8AC3E}">
        <p14:creationId xmlns:p14="http://schemas.microsoft.com/office/powerpoint/2010/main" val="347302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5</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kern="1200" dirty="0"/>
          </a:p>
        </p:txBody>
      </p:sp>
    </p:spTree>
    <p:extLst>
      <p:ext uri="{BB962C8B-B14F-4D97-AF65-F5344CB8AC3E}">
        <p14:creationId xmlns:p14="http://schemas.microsoft.com/office/powerpoint/2010/main" val="118068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6</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kern="1200" dirty="0"/>
          </a:p>
        </p:txBody>
      </p:sp>
    </p:spTree>
    <p:extLst>
      <p:ext uri="{BB962C8B-B14F-4D97-AF65-F5344CB8AC3E}">
        <p14:creationId xmlns:p14="http://schemas.microsoft.com/office/powerpoint/2010/main" val="331549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7</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Mob mentality</a:t>
            </a:r>
            <a:r>
              <a:rPr lang="en-US" sz="1200" b="0" i="0" kern="1200" dirty="0" smtClean="0">
                <a:solidFill>
                  <a:schemeClr val="tx1"/>
                </a:solidFill>
                <a:effectLst/>
                <a:latin typeface="+mn-lt"/>
                <a:ea typeface="+mn-ea"/>
                <a:cs typeface="+mn-cs"/>
              </a:rPr>
              <a:t>, also called as herd </a:t>
            </a:r>
            <a:r>
              <a:rPr lang="en-US" sz="1200" b="1" i="0" kern="1200" dirty="0" smtClean="0">
                <a:solidFill>
                  <a:schemeClr val="tx1"/>
                </a:solidFill>
                <a:effectLst/>
                <a:latin typeface="+mn-lt"/>
                <a:ea typeface="+mn-ea"/>
                <a:cs typeface="+mn-cs"/>
              </a:rPr>
              <a:t>mentality</a:t>
            </a:r>
            <a:r>
              <a:rPr lang="en-US" sz="1200" b="0" i="0" kern="1200" dirty="0" smtClean="0">
                <a:solidFill>
                  <a:schemeClr val="tx1"/>
                </a:solidFill>
                <a:effectLst/>
                <a:latin typeface="+mn-lt"/>
                <a:ea typeface="+mn-ea"/>
                <a:cs typeface="+mn-cs"/>
              </a:rPr>
              <a:t>, describes how humans adopt behaviors, buy merchandise, and follow trends based on their circle of influence. It explains how one's point of view can be easily altered by those around them</a:t>
            </a:r>
            <a:endParaRPr lang="en-US" kern="1200" dirty="0" smtClean="0"/>
          </a:p>
          <a:p>
            <a:endParaRPr lang="en-US" kern="1200" dirty="0"/>
          </a:p>
        </p:txBody>
      </p:sp>
    </p:spTree>
    <p:extLst>
      <p:ext uri="{BB962C8B-B14F-4D97-AF65-F5344CB8AC3E}">
        <p14:creationId xmlns:p14="http://schemas.microsoft.com/office/powerpoint/2010/main" val="1922198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8</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 Jas 1:20 for the wrath of man does not produce the righteousness of God.</a:t>
            </a:r>
          </a:p>
          <a:p>
            <a:r>
              <a:rPr lang="en-US" kern="1200" dirty="0" smtClean="0"/>
              <a:t>Ac 5:17 ¶ Then the high priest rose up, and all those who were with him (which is the sect of the Sadducees), and they were filled with indignation,</a:t>
            </a:r>
          </a:p>
          <a:p>
            <a:r>
              <a:rPr lang="en-US" kern="1200" dirty="0" err="1" smtClean="0"/>
              <a:t>Mr</a:t>
            </a:r>
            <a:r>
              <a:rPr lang="en-US" kern="1200" dirty="0" smtClean="0"/>
              <a:t> 10:41 Hearing this, the ten began to feel indignant with James and John.</a:t>
            </a:r>
            <a:endParaRPr lang="en-US" kern="1200" dirty="0"/>
          </a:p>
        </p:txBody>
      </p:sp>
    </p:spTree>
    <p:extLst>
      <p:ext uri="{BB962C8B-B14F-4D97-AF65-F5344CB8AC3E}">
        <p14:creationId xmlns:p14="http://schemas.microsoft.com/office/powerpoint/2010/main" val="389572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9</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Ga 5:20 idolatry, sorcery, hatred, contentions, jealousies, outbursts of wrath, selfish ambitions, dissensions, heresies,</a:t>
            </a:r>
          </a:p>
          <a:p>
            <a:endParaRPr lang="en-US" kern="1200" dirty="0" smtClean="0"/>
          </a:p>
          <a:p>
            <a:r>
              <a:rPr lang="en-US" kern="1200" dirty="0" smtClean="0"/>
              <a:t>Ac 7:57 Then they cried out with a loud voice, stopped their ears, and ran at him with one accord;  58 and they cast him out of the city and stoned him. And the witnesses laid down their clothes at the feet of a young man named Saul. 59 And they stoned Stephen as he was calling on God and saying, "Lord Jesus, receive my spirit." 60 Then he knelt down and cried out with a loud voice, "Lord, do not charge them with this sin." And when he had said this, he fell asleep.</a:t>
            </a:r>
            <a:endParaRPr lang="en-US" kern="1200" dirty="0"/>
          </a:p>
        </p:txBody>
      </p:sp>
    </p:spTree>
    <p:extLst>
      <p:ext uri="{BB962C8B-B14F-4D97-AF65-F5344CB8AC3E}">
        <p14:creationId xmlns:p14="http://schemas.microsoft.com/office/powerpoint/2010/main" val="328823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BE857BA-C9F0-4E0A-A4C7-D125AC007814}" type="datetimeFigureOut">
              <a:rPr lang="en-US" smtClean="0"/>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7808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9648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5913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486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0856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E857BA-C9F0-4E0A-A4C7-D125AC007814}"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7245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E857BA-C9F0-4E0A-A4C7-D125AC007814}"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6995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6738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429489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61610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52195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E857BA-C9F0-4E0A-A4C7-D125AC007814}"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5801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E857BA-C9F0-4E0A-A4C7-D125AC007814}" type="datetimeFigureOut">
              <a:rPr lang="en-US" smtClean="0"/>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96961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E857BA-C9F0-4E0A-A4C7-D125AC007814}"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2392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857BA-C9F0-4E0A-A4C7-D125AC007814}" type="datetimeFigureOut">
              <a:rPr lang="en-US" smtClean="0"/>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28213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06712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13347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BE857BA-C9F0-4E0A-A4C7-D125AC007814}" type="datetimeFigureOut">
              <a:rPr lang="en-US" smtClean="0"/>
              <a:t>8/4/2020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FFDF415-1D02-4917-9DF2-E2837826BA54}" type="slidenum">
              <a:rPr lang="en-US" smtClean="0"/>
              <a:t>‹#›</a:t>
            </a:fld>
            <a:endParaRPr lang="en-US"/>
          </a:p>
        </p:txBody>
      </p:sp>
    </p:spTree>
    <p:extLst>
      <p:ext uri="{BB962C8B-B14F-4D97-AF65-F5344CB8AC3E}">
        <p14:creationId xmlns:p14="http://schemas.microsoft.com/office/powerpoint/2010/main" val="1025109309"/>
      </p:ext>
    </p:extLst>
  </p:cSld>
  <p:clrMap bg1="dk1" tx1="lt1" bg2="dk2" tx2="lt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 id="2147484756" r:id="rId12"/>
    <p:sldLayoutId id="2147484757" r:id="rId13"/>
    <p:sldLayoutId id="2147484758" r:id="rId14"/>
    <p:sldLayoutId id="2147484759" r:id="rId15"/>
    <p:sldLayoutId id="2147484760" r:id="rId16"/>
    <p:sldLayoutId id="214748476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91" y="725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12192000" cy="1828800"/>
          </a:xfrm>
        </p:spPr>
        <p:txBody>
          <a:bodyPr>
            <a:noAutofit/>
          </a:bodyPr>
          <a:lstStyle/>
          <a:p>
            <a:pPr algn="ctr"/>
            <a:r>
              <a:rPr lang="en-US" sz="132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304800" y="1905000"/>
            <a:ext cx="9753600" cy="3962400"/>
          </a:xfrm>
          <a:solidFill>
            <a:schemeClr val="bg2">
              <a:alpha val="0"/>
            </a:schemeClr>
          </a:solidFill>
        </p:spPr>
        <p:txBody>
          <a:bodyPr>
            <a:noAutofit/>
          </a:bodyPr>
          <a:lstStyle/>
          <a:p>
            <a:pPr marL="0" indent="0">
              <a:buNone/>
            </a:pPr>
            <a:r>
              <a:rPr lang="en-US" sz="4000" b="1" dirty="0">
                <a:effectLst>
                  <a:glow rad="228600">
                    <a:srgbClr val="03080D"/>
                  </a:glow>
                </a:effectLst>
              </a:rPr>
              <a:t>Sunday</a:t>
            </a:r>
          </a:p>
          <a:p>
            <a:pPr lvl="1">
              <a:buNone/>
            </a:pPr>
            <a:r>
              <a:rPr lang="en-US" sz="4000" dirty="0">
                <a:effectLst>
                  <a:glow rad="228600">
                    <a:srgbClr val="03080D"/>
                  </a:glow>
                </a:effectLst>
              </a:rPr>
              <a:t>Worship 		  		</a:t>
            </a:r>
            <a:r>
              <a:rPr lang="en-US" sz="4000" dirty="0" smtClean="0">
                <a:effectLst>
                  <a:glow rad="228600">
                    <a:srgbClr val="03080D"/>
                  </a:glow>
                </a:effectLst>
              </a:rPr>
              <a:t>	9:30 </a:t>
            </a:r>
            <a:r>
              <a:rPr lang="en-US" sz="4000" dirty="0">
                <a:effectLst>
                  <a:glow rad="228600">
                    <a:srgbClr val="03080D"/>
                  </a:glow>
                </a:effectLst>
              </a:rPr>
              <a:t>AM</a:t>
            </a:r>
          </a:p>
          <a:p>
            <a:pPr marL="0" indent="0">
              <a:buNone/>
            </a:pPr>
            <a:r>
              <a:rPr lang="en-US" sz="4000" b="1" dirty="0">
                <a:effectLst>
                  <a:glow rad="228600">
                    <a:srgbClr val="03080D"/>
                  </a:glow>
                </a:effectLst>
              </a:rPr>
              <a:t>Sunday</a:t>
            </a:r>
          </a:p>
          <a:p>
            <a:pPr lvl="1">
              <a:buNone/>
            </a:pPr>
            <a:r>
              <a:rPr lang="en-US" sz="4000" dirty="0">
                <a:effectLst>
                  <a:glow rad="228600">
                    <a:srgbClr val="03080D"/>
                  </a:glow>
                </a:effectLst>
              </a:rPr>
              <a:t>Bible Class (Livestream) 	 </a:t>
            </a:r>
            <a:r>
              <a:rPr lang="en-US" sz="4000" dirty="0" smtClean="0">
                <a:effectLst>
                  <a:glow rad="228600">
                    <a:srgbClr val="03080D"/>
                  </a:glow>
                </a:effectLst>
              </a:rPr>
              <a:t>	5:00 </a:t>
            </a:r>
            <a:r>
              <a:rPr lang="en-US" sz="4000" dirty="0">
                <a:effectLst>
                  <a:glow rad="228600">
                    <a:srgbClr val="03080D"/>
                  </a:glow>
                </a:effectLst>
              </a:rPr>
              <a:t>PM</a:t>
            </a:r>
          </a:p>
          <a:p>
            <a:pPr marL="0" indent="0">
              <a:buNone/>
            </a:pPr>
            <a:r>
              <a:rPr lang="en-US" sz="4000" b="1" dirty="0">
                <a:effectLst>
                  <a:glow rad="228600">
                    <a:srgbClr val="03080D"/>
                  </a:glow>
                </a:effectLst>
              </a:rPr>
              <a:t>Wednesday</a:t>
            </a:r>
          </a:p>
          <a:p>
            <a:pPr marL="487668" lvl="1" indent="0">
              <a:buNone/>
            </a:pPr>
            <a:r>
              <a:rPr lang="en-US" sz="4000" dirty="0">
                <a:effectLst>
                  <a:glow rad="228600">
                    <a:srgbClr val="03080D"/>
                  </a:glow>
                </a:effectLst>
              </a:rPr>
              <a:t>Bible Class (Livestream) 	 </a:t>
            </a:r>
            <a:r>
              <a:rPr lang="en-US" sz="4000" dirty="0" smtClean="0">
                <a:effectLst>
                  <a:glow rad="228600">
                    <a:srgbClr val="03080D"/>
                  </a:glow>
                </a:effectLst>
              </a:rPr>
              <a:t>	7:00  </a:t>
            </a:r>
            <a:r>
              <a:rPr lang="en-US" sz="4000" dirty="0">
                <a:effectLst>
                  <a:glow rad="228600">
                    <a:srgbClr val="03080D"/>
                  </a:glow>
                </a:effectLst>
              </a:rPr>
              <a:t>PM</a:t>
            </a:r>
          </a:p>
        </p:txBody>
      </p:sp>
      <p:sp>
        <p:nvSpPr>
          <p:cNvPr id="9" name="Title 3"/>
          <p:cNvSpPr txBox="1">
            <a:spLocks/>
          </p:cNvSpPr>
          <p:nvPr/>
        </p:nvSpPr>
        <p:spPr>
          <a:xfrm>
            <a:off x="585409" y="5867400"/>
            <a:ext cx="10972800" cy="685800"/>
          </a:xfrm>
          <a:prstGeom prst="rect">
            <a:avLst/>
          </a:prstGeom>
        </p:spPr>
        <p:txBody>
          <a:bodyPr vert="horz" lIns="0" tIns="60960" rIns="0" bIns="0" anchor="b">
            <a:normAutofit fontScale="97500"/>
          </a:bodyPr>
          <a:lstStyle/>
          <a:p>
            <a:pPr algn="ctr" defTabSz="1219170">
              <a:spcBef>
                <a:spcPct val="0"/>
              </a:spcBef>
              <a:defRPr/>
            </a:pPr>
            <a:r>
              <a:rPr lang="en-US" sz="4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15387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God HATES </a:t>
            </a:r>
            <a:r>
              <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rPr>
              <a:t>Mob Mentality</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13510" y="1689315"/>
            <a:ext cx="11546530" cy="5168685"/>
          </a:xfrm>
        </p:spPr>
        <p:txBody>
          <a:bodyPr>
            <a:normAutofit/>
          </a:bodyPr>
          <a:lstStyle/>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It pushes emotion over reason</a:t>
            </a:r>
          </a:p>
          <a:p>
            <a:pPr marL="0" indent="0">
              <a:buClr>
                <a:srgbClr val="FFFFCC"/>
              </a:buClr>
              <a:buSzPct val="75000"/>
              <a:buNone/>
            </a:pPr>
            <a:endParaRPr lang="en-US"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It creates good guys and bad guys </a:t>
            </a:r>
          </a:p>
          <a:p>
            <a:pPr marL="0" indent="0">
              <a:buClr>
                <a:srgbClr val="FFFFCC"/>
              </a:buClr>
              <a:buSzPct val="75000"/>
              <a:buNone/>
            </a:pPr>
            <a:r>
              <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It results in evil behavior</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Digression to murder – Romans 1:22-29</a:t>
            </a: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8778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Mob Mentality</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Are you guilty of a mob mentality?</a:t>
            </a:r>
          </a:p>
          <a:p>
            <a:pPr marL="0" indent="0">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Do you follow the crowd:</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In support or rejection of the latest fad</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Fearful of appearing out of touch</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Wanting to seem aware of society</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039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174565"/>
            <a:ext cx="12191999" cy="1311128"/>
          </a:xfrm>
        </p:spPr>
        <p:txBody>
          <a:bodyPr wrap="square">
            <a:spAutoFit/>
          </a:bodyPr>
          <a:lstStyle/>
          <a:p>
            <a:pPr lvl="0" algn="ctr"/>
            <a:r>
              <a:rPr lang="en-US" sz="8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Peter Addresses the Mob</a:t>
            </a:r>
            <a:endParaRPr 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Acts 2:23-36</a:t>
            </a: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Their guilt: </a:t>
            </a: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 Lawless hands</a:t>
            </a: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 Murder (Acts 5:30)</a:t>
            </a: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Point: A mob shares guilt joint and several</a:t>
            </a:r>
          </a:p>
          <a:p>
            <a:pPr marL="0" indent="0">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94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 Christ-like Mentality</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Right and wrong apart from the world</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 John 2:15-17</a:t>
            </a: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Tree>
    <p:extLst>
      <p:ext uri="{BB962C8B-B14F-4D97-AF65-F5344CB8AC3E}">
        <p14:creationId xmlns:p14="http://schemas.microsoft.com/office/powerpoint/2010/main" val="104219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 Christ-like Mentality</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Right and wrong apart from the world</a:t>
            </a:r>
          </a:p>
          <a:p>
            <a:pPr marL="0" indent="0">
              <a:buClr>
                <a:srgbClr val="FFFFCC"/>
              </a:buClr>
              <a:buSzPct val="75000"/>
              <a:buNone/>
            </a:pP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 Berean attitude in our opinions</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Acts 17:10-11</a:t>
            </a:r>
          </a:p>
        </p:txBody>
      </p:sp>
    </p:spTree>
    <p:extLst>
      <p:ext uri="{BB962C8B-B14F-4D97-AF65-F5344CB8AC3E}">
        <p14:creationId xmlns:p14="http://schemas.microsoft.com/office/powerpoint/2010/main" val="188707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 Christ-like Mentality</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Right and wrong apart from the world</a:t>
            </a:r>
          </a:p>
          <a:p>
            <a:pPr marL="0" indent="0">
              <a:buClr>
                <a:srgbClr val="FFFFCC"/>
              </a:buClr>
              <a:buSzPct val="75000"/>
              <a:buNone/>
            </a:pP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 Berean attitude in our opinions</a:t>
            </a:r>
          </a:p>
          <a:p>
            <a:pPr marL="0" indent="0">
              <a:buClr>
                <a:srgbClr val="FFFFCC"/>
              </a:buClr>
              <a:buSzPct val="75000"/>
              <a:buNone/>
            </a:pP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Testing the spirits</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 John 4:1</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68199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 Christ-like Mentality</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428262" y="1689315"/>
            <a:ext cx="11431777" cy="4909893"/>
          </a:xfrm>
        </p:spPr>
        <p:txBody>
          <a:bodyPr>
            <a:normAutofit/>
          </a:bodyPr>
          <a:lstStyle/>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Christians will not be in the mob</a:t>
            </a:r>
          </a:p>
          <a:p>
            <a:pPr marL="0" indent="0">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We believe Christ is the answer</a:t>
            </a:r>
          </a:p>
          <a:p>
            <a:pPr marL="0" indent="0">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We live at peace with all men</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6806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2130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04975"/>
          </a:xfrm>
        </p:spPr>
        <p:txBody>
          <a:bodyPr>
            <a:noAutofit/>
          </a:bodyPr>
          <a:lstStyle/>
          <a:p>
            <a:pPr algn="ctr"/>
            <a:r>
              <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God’s Admonition to Man</a:t>
            </a:r>
            <a:endPar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1010428" y="1687476"/>
            <a:ext cx="10171143" cy="5067300"/>
          </a:xfrm>
        </p:spPr>
        <p:txBody>
          <a:bodyPr>
            <a:normAutofit/>
          </a:bodyPr>
          <a:lstStyle/>
          <a:p>
            <a:pPr marL="0" indent="0">
              <a:buNone/>
            </a:pP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Believes – John 6:29</a:t>
            </a:r>
          </a:p>
          <a:p>
            <a:pPr marL="0" indent="0">
              <a:buNone/>
            </a:pP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Confesses – Matthew 10:32</a:t>
            </a:r>
          </a:p>
          <a:p>
            <a:pPr marL="0" indent="0">
              <a:buNone/>
            </a:pP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Repents – Matthew 4:17</a:t>
            </a:r>
          </a:p>
          <a:p>
            <a:pPr marL="0" indent="0">
              <a:buNone/>
            </a:pP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Submits to baptism – Mark 16:16</a:t>
            </a:r>
          </a:p>
          <a:p>
            <a:pPr marL="0" indent="0">
              <a:buNone/>
            </a:pP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Remains faithful – Matthew 24:13</a:t>
            </a:r>
            <a:endPar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9437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0560945"/>
              </p:ext>
            </p:extLst>
          </p:nvPr>
        </p:nvGraphicFramePr>
        <p:xfrm>
          <a:off x="4423144" y="-2"/>
          <a:ext cx="7768856" cy="6858002"/>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3884428">
                  <a:extLst>
                    <a:ext uri="{9D8B030D-6E8A-4147-A177-3AD203B41FA5}">
                      <a16:colId xmlns:a16="http://schemas.microsoft.com/office/drawing/2014/main" xmlns="" val="20000"/>
                    </a:ext>
                  </a:extLst>
                </a:gridCol>
                <a:gridCol w="3884428"/>
              </a:tblGrid>
              <a:tr h="864850">
                <a:tc gridSpan="2">
                  <a:txBody>
                    <a:bodyPr/>
                    <a:lstStyle/>
                    <a:p>
                      <a:pPr algn="ctr"/>
                      <a:r>
                        <a:rPr lang="en-US" sz="4800" b="1"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Order of Service</a:t>
                      </a:r>
                      <a:endParaRPr lang="en-US" sz="4800" b="1"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hMerge="1">
                  <a:txBody>
                    <a:bodyPr/>
                    <a:lstStyle/>
                    <a:p>
                      <a:pPr algn="ctr"/>
                      <a:endParaRPr lang="en-US" sz="2400" b="1"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0"/>
                  </a:ext>
                </a:extLst>
              </a:tr>
              <a:tr h="749144">
                <a:tc>
                  <a:txBody>
                    <a:bodyPr/>
                    <a:lstStyle/>
                    <a:p>
                      <a:pPr algn="ct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Opening Prayer</a:t>
                      </a:r>
                      <a:endParaRPr lang="en-US" sz="3200" b="0" i="0" cap="none" spc="0" baseline="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Terry </a:t>
                      </a:r>
                      <a:r>
                        <a:rPr kumimoji="0" lang="en-US" sz="3200" b="0" i="0" u="none" strike="noStrike" kern="1200" cap="none" spc="0" normalizeH="0" baseline="0" noProof="0" dirty="0" err="1"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Petsche</a:t>
                      </a:r>
                      <a:endParaRPr kumimoji="0" lang="en-US" sz="3200" b="0" i="0" u="none" strike="noStrike" kern="1200" cap="none" spc="0" normalizeH="0" baseline="0" noProof="0" dirty="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1"/>
                  </a:ext>
                </a:extLst>
              </a:tr>
              <a:tr h="749144">
                <a:tc>
                  <a:txBody>
                    <a:bodyPr/>
                    <a:lstStyle/>
                    <a:p>
                      <a:pPr algn="ct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a:t>
                      </a: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Craig Foster</a:t>
                      </a:r>
                      <a:endPar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2"/>
                  </a:ext>
                </a:extLst>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Craig Foster</a:t>
                      </a:r>
                      <a:endParaRPr lang="en-US" dirty="0"/>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Lord’s Supper</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Rob Wade</a:t>
                      </a:r>
                      <a:endPar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Craig Foster</a:t>
                      </a:r>
                      <a:endPar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Lesson</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Brian Haines</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Craig Foster</a:t>
                      </a:r>
                      <a:endPar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Closing</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Gregor</a:t>
                      </a:r>
                      <a:r>
                        <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 Hinckley</a:t>
                      </a:r>
                      <a:endPar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bl>
          </a:graphicData>
        </a:graphic>
      </p:graphicFrame>
      <p:sp>
        <p:nvSpPr>
          <p:cNvPr id="2" name="Rectangle 1"/>
          <p:cNvSpPr/>
          <p:nvPr/>
        </p:nvSpPr>
        <p:spPr>
          <a:xfrm>
            <a:off x="0" y="521730"/>
            <a:ext cx="4423144" cy="5632311"/>
          </a:xfrm>
          <a:prstGeom prst="rect">
            <a:avLst/>
          </a:prstGeom>
        </p:spPr>
        <p:txBody>
          <a:bodyPr wrap="square">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rPr>
              <a:t> </a:t>
            </a:r>
            <a:r>
              <a:rPr lang="en-US" sz="3600" b="1" dirty="0" smtClean="0">
                <a:ln w="9525">
                  <a:solidFill>
                    <a:schemeClr val="bg1"/>
                  </a:solidFill>
                  <a:prstDash val="solid"/>
                </a:ln>
                <a:effectLst>
                  <a:outerShdw blurRad="12700" dist="38100" dir="2700000" algn="tl" rotWithShape="0">
                    <a:schemeClr val="bg1">
                      <a:lumMod val="50000"/>
                    </a:schemeClr>
                  </a:outerShdw>
                </a:effectLst>
              </a:rPr>
              <a:t>Colossians </a:t>
            </a:r>
            <a:r>
              <a:rPr lang="en-US" sz="3600" b="1" dirty="0">
                <a:ln w="9525">
                  <a:solidFill>
                    <a:schemeClr val="bg1"/>
                  </a:solidFill>
                  <a:prstDash val="solid"/>
                </a:ln>
                <a:effectLst>
                  <a:outerShdw blurRad="12700" dist="38100" dir="2700000" algn="tl" rotWithShape="0">
                    <a:schemeClr val="bg1">
                      <a:lumMod val="50000"/>
                    </a:schemeClr>
                  </a:outerShdw>
                </a:effectLst>
              </a:rPr>
              <a:t>3:16 </a:t>
            </a:r>
            <a:endParaRPr lang="en-US" sz="36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US" sz="3600" b="1" i="1" dirty="0" smtClean="0">
                <a:ln w="9525">
                  <a:solidFill>
                    <a:schemeClr val="bg1"/>
                  </a:solidFill>
                  <a:prstDash val="solid"/>
                </a:ln>
                <a:effectLst>
                  <a:outerShdw blurRad="12700" dist="38100" dir="2700000" algn="tl" rotWithShape="0">
                    <a:schemeClr val="bg1">
                      <a:lumMod val="50000"/>
                    </a:schemeClr>
                  </a:outerShdw>
                </a:effectLst>
              </a:rPr>
              <a:t>Let </a:t>
            </a:r>
            <a:r>
              <a:rPr lang="en-US" sz="3600" b="1" i="1" dirty="0">
                <a:ln w="9525">
                  <a:solidFill>
                    <a:schemeClr val="bg1"/>
                  </a:solidFill>
                  <a:prstDash val="solid"/>
                </a:ln>
                <a:effectLst>
                  <a:outerShdw blurRad="12700" dist="38100" dir="2700000" algn="tl" rotWithShape="0">
                    <a:schemeClr val="bg1">
                      <a:lumMod val="50000"/>
                    </a:schemeClr>
                  </a:outerShdw>
                </a:effectLst>
              </a:rPr>
              <a:t>the word of Christ dwell in you richly in all wisdom, teaching and admonishing one another in psalms and hymns and spiritual songs, singing with grace in your hearts to the Lord</a:t>
            </a:r>
            <a:r>
              <a:rPr lang="en-US" sz="3600" b="1" dirty="0">
                <a:ln w="9525">
                  <a:solidFill>
                    <a:schemeClr val="bg1"/>
                  </a:solidFill>
                  <a:prstDash val="solid"/>
                </a:ln>
                <a:effectLst>
                  <a:outerShdw blurRad="12700" dist="38100" dir="2700000" algn="tl" rotWithShape="0">
                    <a:schemeClr val="bg1">
                      <a:lumMod val="50000"/>
                    </a:schemeClr>
                  </a:outerShdw>
                </a:effectLst>
              </a:rPr>
              <a:t>.</a:t>
            </a:r>
            <a:endParaRPr lang="en-US" sz="3600" dirty="0"/>
          </a:p>
        </p:txBody>
      </p:sp>
    </p:spTree>
    <p:extLst>
      <p:ext uri="{BB962C8B-B14F-4D97-AF65-F5344CB8AC3E}">
        <p14:creationId xmlns:p14="http://schemas.microsoft.com/office/powerpoint/2010/main" val="206905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367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14399"/>
            <a:ext cx="12192000" cy="6462793"/>
          </a:xfrm>
        </p:spPr>
        <p:txBody>
          <a:bodyPr>
            <a:normAutofit/>
          </a:bodyPr>
          <a:lstStyle/>
          <a:p>
            <a:pPr marL="0" indent="0" algn="ctr">
              <a:buNone/>
            </a:pPr>
            <a:r>
              <a:rPr lang="en-US" sz="8600" dirty="0" smtClean="0">
                <a:effectLst>
                  <a:glow rad="228600">
                    <a:srgbClr val="000000"/>
                  </a:glow>
                </a:effectLst>
              </a:rPr>
              <a:t>The Crowd</a:t>
            </a:r>
          </a:p>
          <a:p>
            <a:pPr marL="0" indent="0" algn="ctr">
              <a:buNone/>
            </a:pPr>
            <a:endParaRPr lang="en-US" sz="6300" dirty="0">
              <a:effectLst>
                <a:glow rad="228600">
                  <a:srgbClr val="000000"/>
                </a:glow>
              </a:effectLst>
            </a:endParaRPr>
          </a:p>
          <a:p>
            <a:pPr marL="0" indent="0" algn="ctr">
              <a:buNone/>
            </a:pPr>
            <a:r>
              <a:rPr lang="en-US" sz="6300" dirty="0">
                <a:effectLst>
                  <a:glow rad="228600">
                    <a:srgbClr val="000000"/>
                  </a:glow>
                </a:effectLst>
              </a:rPr>
              <a:t>Matthew 27:20-25 </a:t>
            </a:r>
          </a:p>
          <a:p>
            <a:pPr marL="0" indent="0" algn="ctr">
              <a:buNone/>
            </a:pPr>
            <a:r>
              <a:rPr lang="en-US" sz="6600" dirty="0" smtClean="0">
                <a:effectLst>
                  <a:glow rad="228600">
                    <a:srgbClr val="000000"/>
                  </a:glow>
                </a:effectLst>
              </a:rPr>
              <a:t>Acts 2:23-36</a:t>
            </a:r>
            <a:endParaRPr lang="en-US" sz="6600" dirty="0" smtClean="0">
              <a:effectLst>
                <a:glow rad="228600">
                  <a:srgbClr val="000000"/>
                </a:glow>
              </a:effectLst>
            </a:endParaRPr>
          </a:p>
        </p:txBody>
      </p:sp>
    </p:spTree>
    <p:extLst>
      <p:ext uri="{BB962C8B-B14F-4D97-AF65-F5344CB8AC3E}">
        <p14:creationId xmlns:p14="http://schemas.microsoft.com/office/powerpoint/2010/main" val="103921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174565"/>
            <a:ext cx="12191999" cy="1311128"/>
          </a:xfrm>
        </p:spPr>
        <p:txBody>
          <a:bodyPr wrap="square">
            <a:spAutoFit/>
          </a:bodyPr>
          <a:lstStyle/>
          <a:p>
            <a:pPr lvl="0" algn="ctr"/>
            <a:r>
              <a:rPr lang="en-US" sz="8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God’s Warning</a:t>
            </a:r>
            <a:endParaRPr 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87458" y="1689315"/>
            <a:ext cx="11472581" cy="4909893"/>
          </a:xfrm>
        </p:spPr>
        <p:txBody>
          <a:bodyPr>
            <a:normAutofit/>
          </a:bodyPr>
          <a:lstStyle/>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You shall not circulate a false report. Do not put your hand with the wicked to be an unrighteous </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witness. You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shall not follow a crowd to do evil; nor shall you testify in a dispute so as to turn aside after many to pervert justice</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Exodus 23:1-2</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2798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174565"/>
            <a:ext cx="12191999" cy="1311128"/>
          </a:xfrm>
        </p:spPr>
        <p:txBody>
          <a:bodyPr wrap="square">
            <a:spAutoFit/>
          </a:bodyPr>
          <a:lstStyle/>
          <a:p>
            <a:pPr lvl="0" algn="ctr"/>
            <a:r>
              <a:rPr lang="en-US" sz="8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God’s Warning</a:t>
            </a:r>
            <a:endParaRPr 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87458" y="1689315"/>
            <a:ext cx="11472581" cy="4909893"/>
          </a:xfrm>
        </p:spPr>
        <p:txBody>
          <a:bodyPr>
            <a:normAutofit/>
          </a:bodyPr>
          <a:lstStyle/>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You shall not circulate a false report. Do not put your hand with the wicked to be an unrighteous </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witness. You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shall not </a:t>
            </a:r>
            <a:r>
              <a:rPr lang="en-US" sz="5000" b="1" i="1" dirty="0">
                <a:ln w="9525">
                  <a:solidFill>
                    <a:schemeClr val="bg1"/>
                  </a:solidFill>
                  <a:prstDash val="solid"/>
                </a:ln>
                <a:solidFill>
                  <a:srgbClr val="FFFF00"/>
                </a:solidFill>
                <a:effectLst>
                  <a:outerShdw blurRad="12700" dist="38100" dir="2700000" algn="tl" rotWithShape="0">
                    <a:schemeClr val="bg1">
                      <a:lumMod val="50000"/>
                    </a:schemeClr>
                  </a:outerShdw>
                </a:effectLst>
              </a:rPr>
              <a:t>follow a crowd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to do evil; nor shall you testify in a dispute so as to </a:t>
            </a:r>
            <a:r>
              <a:rPr lang="en-US" sz="5000" b="1" i="1" dirty="0">
                <a:ln w="9525">
                  <a:solidFill>
                    <a:schemeClr val="bg1"/>
                  </a:solidFill>
                  <a:prstDash val="solid"/>
                </a:ln>
                <a:solidFill>
                  <a:srgbClr val="FFFF00"/>
                </a:solidFill>
                <a:effectLst>
                  <a:outerShdw blurRad="12700" dist="38100" dir="2700000" algn="tl" rotWithShape="0">
                    <a:schemeClr val="bg1">
                      <a:lumMod val="50000"/>
                    </a:schemeClr>
                  </a:outerShdw>
                </a:effectLst>
              </a:rPr>
              <a:t>turn aside after many</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 to pervert justice</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Exodus 23:1-2</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79609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God HATES Mob Mentality</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13510" y="1689315"/>
            <a:ext cx="11546530" cy="5168685"/>
          </a:xfrm>
        </p:spPr>
        <p:txBody>
          <a:bodyPr>
            <a:normAutofit lnSpcReduction="10000"/>
          </a:bodyPr>
          <a:lstStyle/>
          <a:p>
            <a:pPr marL="0" indent="0" algn="just">
              <a:buClr>
                <a:srgbClr val="FFFFCC"/>
              </a:buClr>
              <a:buSzPct val="75000"/>
              <a:buNone/>
            </a:pP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These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six things the LORD hates, Yes, seven are an abomination to </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Him: a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proud look, </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lying tongue, Hands that shed innocent </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blood, a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heart that devises wicked plans, </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feet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that are swift in running to </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evil, a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false witness who speaks lies, a</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nd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one who sows discord among brethren</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Proverbs 6:16-17</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47116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God HATES </a:t>
            </a:r>
            <a:r>
              <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rPr>
              <a:t>Mob Mentality</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13510" y="1689315"/>
            <a:ext cx="11546530" cy="5168685"/>
          </a:xfrm>
        </p:spPr>
        <p:txBody>
          <a:bodyPr>
            <a:normAutofit/>
          </a:bodyPr>
          <a:lstStyle/>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It pushes emotion over reason</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Anger – James 1:20</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Indignation – Acts 5:17</a:t>
            </a:r>
          </a:p>
          <a:p>
            <a:pPr marL="0" indent="0">
              <a:buClr>
                <a:srgbClr val="FFFFCC"/>
              </a:buClr>
              <a:buSzPct val="75000"/>
              <a:buNone/>
            </a:pP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ctr">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Mobs needs action without thought</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9566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29965"/>
            <a:ext cx="12191999" cy="1200329"/>
          </a:xfrm>
        </p:spPr>
        <p:txBody>
          <a:bodyPr wrap="square">
            <a:spAutoFit/>
          </a:bodyPr>
          <a:lstStyle/>
          <a:p>
            <a:pPr lvl="0"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God HATES </a:t>
            </a:r>
            <a:r>
              <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rPr>
              <a:t>Mob Mentality</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13510" y="1689315"/>
            <a:ext cx="11546530" cy="5652011"/>
          </a:xfrm>
        </p:spPr>
        <p:txBody>
          <a:bodyPr>
            <a:normAutofit/>
          </a:bodyPr>
          <a:lstStyle/>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It pushes emotion over reason</a:t>
            </a:r>
          </a:p>
          <a:p>
            <a:pPr marL="0" indent="0">
              <a:buClr>
                <a:srgbClr val="FFFFCC"/>
              </a:buClr>
              <a:buSzPct val="75000"/>
              <a:buNone/>
            </a:pPr>
            <a:endParaRPr lang="en-US"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It creates good guys and bad guys </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Enmity – Galatians 5:20</a:t>
            </a:r>
          </a:p>
          <a:p>
            <a:pPr marL="0" indent="0">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Hatred – Acts 7:57-60</a:t>
            </a:r>
          </a:p>
          <a:p>
            <a:pPr marL="0" indent="0">
              <a:buClr>
                <a:srgbClr val="FFFFCC"/>
              </a:buClr>
              <a:buSzPct val="75000"/>
              <a:buNone/>
            </a:pPr>
            <a:r>
              <a:rPr lang="en-US"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p>
          <a:p>
            <a:pPr marL="0" indent="0" algn="ctr">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Mobs manufacture outrage</a:t>
            </a:r>
          </a:p>
        </p:txBody>
      </p:sp>
    </p:spTree>
    <p:extLst>
      <p:ext uri="{BB962C8B-B14F-4D97-AF65-F5344CB8AC3E}">
        <p14:creationId xmlns:p14="http://schemas.microsoft.com/office/powerpoint/2010/main" val="179694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352821</TotalTime>
  <Words>1174</Words>
  <Application>Microsoft Office PowerPoint</Application>
  <PresentationFormat>Widescreen</PresentationFormat>
  <Paragraphs>138</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Bell MT</vt:lpstr>
      <vt:lpstr>Calibri</vt:lpstr>
      <vt:lpstr>Depth</vt:lpstr>
      <vt:lpstr>Welcome!</vt:lpstr>
      <vt:lpstr>PowerPoint Presentation</vt:lpstr>
      <vt:lpstr>PowerPoint Presentation</vt:lpstr>
      <vt:lpstr>PowerPoint Presentation</vt:lpstr>
      <vt:lpstr>God’s Warning</vt:lpstr>
      <vt:lpstr>God’s Warning</vt:lpstr>
      <vt:lpstr>God HATES Mob Mentality</vt:lpstr>
      <vt:lpstr>God HATES Mob Mentality</vt:lpstr>
      <vt:lpstr>God HATES Mob Mentality</vt:lpstr>
      <vt:lpstr>God HATES Mob Mentality</vt:lpstr>
      <vt:lpstr>Mob Mentality</vt:lpstr>
      <vt:lpstr>Peter Addresses the Mob</vt:lpstr>
      <vt:lpstr>The Christ-like Mentality</vt:lpstr>
      <vt:lpstr>The Christ-like Mentality</vt:lpstr>
      <vt:lpstr>The Christ-like Mentality</vt:lpstr>
      <vt:lpstr>The Christ-like Mentality</vt:lpstr>
      <vt:lpstr>PowerPoint Presentation</vt:lpstr>
      <vt:lpstr>God’s Admonition to Man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dc:title>
  <dc:creator>BRIAN HAINES</dc:creator>
  <cp:lastModifiedBy>BRIAN HAINES</cp:lastModifiedBy>
  <cp:revision>1121</cp:revision>
  <dcterms:created xsi:type="dcterms:W3CDTF">2016-12-20T17:11:47Z</dcterms:created>
  <dcterms:modified xsi:type="dcterms:W3CDTF">2020-08-09T03:22:45Z</dcterms:modified>
</cp:coreProperties>
</file>